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IBM Plex Sans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IBM Plex Sans SemiBold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4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6.xml"/><Relationship Id="rId44" Type="http://schemas.openxmlformats.org/officeDocument/2006/relationships/font" Target="fonts/IBMPlexSansSemiBold-bold.fntdata"/><Relationship Id="rId21" Type="http://schemas.openxmlformats.org/officeDocument/2006/relationships/slide" Target="slides/slide15.xml"/><Relationship Id="rId43" Type="http://schemas.openxmlformats.org/officeDocument/2006/relationships/font" Target="fonts/IBMPlexSansSemiBold-regular.fntdata"/><Relationship Id="rId24" Type="http://schemas.openxmlformats.org/officeDocument/2006/relationships/slide" Target="slides/slide18.xml"/><Relationship Id="rId46" Type="http://schemas.openxmlformats.org/officeDocument/2006/relationships/font" Target="fonts/IBMPlexSansSemiBold-boldItalic.fntdata"/><Relationship Id="rId23" Type="http://schemas.openxmlformats.org/officeDocument/2006/relationships/slide" Target="slides/slide17.xml"/><Relationship Id="rId45" Type="http://schemas.openxmlformats.org/officeDocument/2006/relationships/font" Target="fonts/IBMPlexSans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IBMPlexSans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IBMPlexSans-italic.fntdata"/><Relationship Id="rId14" Type="http://schemas.openxmlformats.org/officeDocument/2006/relationships/slide" Target="slides/slide8.xml"/><Relationship Id="rId36" Type="http://schemas.openxmlformats.org/officeDocument/2006/relationships/font" Target="fonts/IBMPlexSans-bold.fntdata"/><Relationship Id="rId17" Type="http://schemas.openxmlformats.org/officeDocument/2006/relationships/slide" Target="slides/slide11.xml"/><Relationship Id="rId39" Type="http://schemas.openxmlformats.org/officeDocument/2006/relationships/font" Target="fonts/Roboto-regular.fntdata"/><Relationship Id="rId16" Type="http://schemas.openxmlformats.org/officeDocument/2006/relationships/slide" Target="slides/slide10.xml"/><Relationship Id="rId38" Type="http://schemas.openxmlformats.org/officeDocument/2006/relationships/font" Target="fonts/IBMPlexSans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a91b3b6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a91b3b6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f260af47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f260af47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f260af47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f260af47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f260af47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f260af47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f260af47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f260af47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f260af47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f260af47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f260af47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3f260af47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f260af47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f260af47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f260af47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f260af47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f260af476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3f260af476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e55efe0d6_0_1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e55efe0d6_0_1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45beef984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45beef984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61fe11723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61fe11723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61fe117232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61fe117232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f260af47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f260af47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f260af47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3f260af47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45beef984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45beef984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2452ba429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2452ba429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45beef984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45beef984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45beef984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45beef984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45beef984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45beef984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f260af4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f260af4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45beef984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45beef984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f260af47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f260af47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f260af47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3f260af47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f260af47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f260af47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f260af47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3f260af47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f260af47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f260af47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ksergey.ru/timer/?t=300" TargetMode="External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gif"/><Relationship Id="rId4" Type="http://schemas.openxmlformats.org/officeDocument/2006/relationships/image" Target="../media/image13.gif"/><Relationship Id="rId5" Type="http://schemas.openxmlformats.org/officeDocument/2006/relationships/image" Target="../media/image15.gif"/><Relationship Id="rId6" Type="http://schemas.openxmlformats.org/officeDocument/2006/relationships/image" Target="../media/image12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0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latin typeface="IBM Plex Sans"/>
                <a:ea typeface="IBM Plex Sans"/>
                <a:cs typeface="IBM Plex Sans"/>
                <a:sym typeface="IBM Plex Sans"/>
              </a:rPr>
              <a:t>Введение в Архитектуру ПО</a:t>
            </a:r>
            <a:endParaRPr b="1" sz="5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3" name="Google Shape;203;p40"/>
          <p:cNvSpPr txBox="1"/>
          <p:nvPr>
            <p:ph idx="1" type="subTitle"/>
          </p:nvPr>
        </p:nvSpPr>
        <p:spPr>
          <a:xfrm>
            <a:off x="540000" y="3272200"/>
            <a:ext cx="3852000" cy="4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Семинар</a:t>
            </a:r>
            <a:r>
              <a:rPr lang="ru">
                <a:solidFill>
                  <a:schemeClr val="accent2"/>
                </a:solidFill>
              </a:rPr>
              <a:t> 1</a:t>
            </a:r>
            <a:br>
              <a:rPr lang="ru"/>
            </a:br>
            <a:endParaRPr sz="1000"/>
          </a:p>
        </p:txBody>
      </p:sp>
      <p:pic>
        <p:nvPicPr>
          <p:cNvPr id="204" name="Google Shape;20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00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63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Какие этапы жизненного цикла программной системы вы знаете?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</a:t>
            </a:r>
            <a:r>
              <a:rPr lang="ru" sz="2100"/>
              <a:t>их и подробно опишите каждый этап и его цель.</a:t>
            </a:r>
            <a:endParaRPr sz="2100"/>
          </a:p>
        </p:txBody>
      </p:sp>
      <p:sp>
        <p:nvSpPr>
          <p:cNvPr id="259" name="Google Shape;259;p4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63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</a:t>
            </a:r>
            <a:r>
              <a:rPr lang="ru" sz="3300"/>
              <a:t>акие механизмы для описания архитектуры вы знаете?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три.</a:t>
            </a:r>
            <a:endParaRPr sz="2100"/>
          </a:p>
        </p:txBody>
      </p:sp>
      <p:sp>
        <p:nvSpPr>
          <p:cNvPr id="265" name="Google Shape;265;p5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63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точек зрения на архитектуру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271" name="Google Shape;271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63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точек зрения на архитектуру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277" name="Google Shape;277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языков описания архитектуры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283" name="Google Shape;283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архитектурных каркасов - фреймворков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289" name="Google Shape;289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диаграмм используемых при первоначальном проектировании ПО и ИС.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295" name="Google Shape;295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Приведите примеры диаграмм используемых при описании архитектуры ПО.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Назовите их.</a:t>
            </a:r>
            <a:endParaRPr sz="2100"/>
          </a:p>
        </p:txBody>
      </p:sp>
      <p:sp>
        <p:nvSpPr>
          <p:cNvPr id="301" name="Google Shape;301;p5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Назовите несколько стандартов относящихся к проектированию и разработке ПО и ИС.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Давайте рассмотрим один из них. </a:t>
            </a:r>
            <a:endParaRPr sz="2100"/>
          </a:p>
        </p:txBody>
      </p:sp>
      <p:sp>
        <p:nvSpPr>
          <p:cNvPr id="307" name="Google Shape;307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Use Case и Диаграмма классов</a:t>
            </a:r>
            <a:endParaRPr/>
          </a:p>
        </p:txBody>
      </p:sp>
      <p:sp>
        <p:nvSpPr>
          <p:cNvPr id="313" name="Google Shape;313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10" name="Google Shape;210;p41"/>
          <p:cNvSpPr txBox="1"/>
          <p:nvPr>
            <p:ph idx="1" type="subTitle"/>
          </p:nvPr>
        </p:nvSpPr>
        <p:spPr>
          <a:xfrm>
            <a:off x="540000" y="1168500"/>
            <a:ext cx="7581600" cy="21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319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📌"/>
            </a:pPr>
            <a:r>
              <a:rPr b="1"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Наши цели:</a:t>
            </a:r>
            <a:endParaRPr b="1"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 проговорить основные теоретические моменты относительно архитектуры ПО, жизненного цикла ПО, обязанностей архитектора ПО и документации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 научиться читать use case и диаграмму классов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 начать составлять классы на основе диаграммы классов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1" name="Google Shape;211;p4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9"/>
          <p:cNvSpPr txBox="1"/>
          <p:nvPr>
            <p:ph type="title"/>
          </p:nvPr>
        </p:nvSpPr>
        <p:spPr>
          <a:xfrm>
            <a:off x="540000" y="1295700"/>
            <a:ext cx="15681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Use Case </a:t>
            </a:r>
            <a:endParaRPr/>
          </a:p>
        </p:txBody>
      </p:sp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0050" y="0"/>
            <a:ext cx="382906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0"/>
          <p:cNvSpPr txBox="1"/>
          <p:nvPr>
            <p:ph type="title"/>
          </p:nvPr>
        </p:nvSpPr>
        <p:spPr>
          <a:xfrm>
            <a:off x="540000" y="1295700"/>
            <a:ext cx="26034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Диаграмма классов </a:t>
            </a:r>
            <a:endParaRPr/>
          </a:p>
        </p:txBody>
      </p:sp>
      <p:sp>
        <p:nvSpPr>
          <p:cNvPr id="326" name="Google Shape;326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800" y="664800"/>
            <a:ext cx="5201563" cy="43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Перерыв?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Голосуйте в чате</a:t>
            </a:r>
            <a:endParaRPr sz="3200"/>
          </a:p>
        </p:txBody>
      </p:sp>
      <p:sp>
        <p:nvSpPr>
          <p:cNvPr id="333" name="Google Shape;333;p6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Установить таймер 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334" name="Google Shape;33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3" y="543700"/>
            <a:ext cx="2587924" cy="213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340" name="Google Shape;340;p6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3"/>
          <p:cNvSpPr txBox="1"/>
          <p:nvPr>
            <p:ph type="title"/>
          </p:nvPr>
        </p:nvSpPr>
        <p:spPr>
          <a:xfrm>
            <a:off x="540000" y="7227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ДЗ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6" name="Google Shape;346;p63"/>
          <p:cNvSpPr txBox="1"/>
          <p:nvPr>
            <p:ph idx="1" type="subTitle"/>
          </p:nvPr>
        </p:nvSpPr>
        <p:spPr>
          <a:xfrm>
            <a:off x="540000" y="1168500"/>
            <a:ext cx="7873800" cy="50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📌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основе Диаграмы классов ModelElements,  разработать классы: Model Store, PoligonalModel (Texture, Poligon), Flash, Camera, Scene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📌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Ознакомиться с документацией в свободном формате, которая может пригодиться Вам для дальнейшей работы: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ГОСТ Р ИСО/МЭК 12207-2010 Информационная технология (ИТ). Системная и программная инженерия. Процессы жизненного цикла программных средств.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ISO/IEC/IEEE 29148:2018 Systems and software engineering — Life cycle processes — Requirements engineering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Стандарты ЕСКД — единая система конструкторской документации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ГОСТ 2.001-2013 ЕСКД. Общие положения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Стандарты АСУ ГОСТ 34 — автоматизированные системы управления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685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Стандарты ЕСПД ГОСТ 19 — единая система программной документации 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7" name="Google Shape;347;p6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353" name="Google Shape;353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4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7" name="Google Shape;357;p64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8" name="Google Shape;358;p64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Подведем итоги</a:t>
            </a:r>
            <a:endParaRPr/>
          </a:p>
        </p:txBody>
      </p:sp>
      <p:sp>
        <p:nvSpPr>
          <p:cNvPr id="364" name="Google Shape;364;p6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6"/>
          <p:cNvSpPr txBox="1"/>
          <p:nvPr>
            <p:ph type="title"/>
          </p:nvPr>
        </p:nvSpPr>
        <p:spPr>
          <a:xfrm>
            <a:off x="540000" y="1295700"/>
            <a:ext cx="5958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Напишите 3 вещи в комментариях, которым вы научились сегодня.</a:t>
            </a:r>
            <a:endParaRPr/>
          </a:p>
        </p:txBody>
      </p:sp>
      <p:sp>
        <p:nvSpPr>
          <p:cNvPr id="370" name="Google Shape;370;p6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работу!</a:t>
            </a:r>
            <a:endParaRPr/>
          </a:p>
        </p:txBody>
      </p:sp>
      <p:sp>
        <p:nvSpPr>
          <p:cNvPr id="376" name="Google Shape;376;p6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Архитектура ПО?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 что это?</a:t>
            </a:r>
            <a:endParaRPr/>
          </a:p>
        </p:txBody>
      </p:sp>
      <p:sp>
        <p:nvSpPr>
          <p:cNvPr id="217" name="Google Shape;217;p4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Какие цели и задачи стоят перед Архитектурой ПО?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5-ти.</a:t>
            </a:r>
            <a:endParaRPr sz="2100"/>
          </a:p>
        </p:txBody>
      </p:sp>
      <p:sp>
        <p:nvSpPr>
          <p:cNvPr id="223" name="Google Shape;223;p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3300"/>
              <a:t>Какие преимущества даёт продуманная архитектура программного обеспечения?</a:t>
            </a:r>
            <a:endParaRPr sz="3300"/>
          </a:p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7-ми.</a:t>
            </a:r>
            <a:endParaRPr sz="2100"/>
          </a:p>
        </p:txBody>
      </p:sp>
      <p:sp>
        <p:nvSpPr>
          <p:cNvPr id="229" name="Google Shape;229;p4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Какие типы архитектуры существуют?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8-и.</a:t>
            </a:r>
            <a:endParaRPr sz="2100"/>
          </a:p>
        </p:txBody>
      </p:sp>
      <p:sp>
        <p:nvSpPr>
          <p:cNvPr id="235" name="Google Shape;235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Кто такой Архитектор ПО и какие у него задачи?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5-ти.</a:t>
            </a:r>
            <a:endParaRPr sz="2100"/>
          </a:p>
        </p:txBody>
      </p:sp>
      <p:sp>
        <p:nvSpPr>
          <p:cNvPr id="241" name="Google Shape;241;p4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Каким опытом должен обладать Архитектор ПО?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5-ти.</a:t>
            </a:r>
            <a:endParaRPr sz="2100"/>
          </a:p>
        </p:txBody>
      </p:sp>
      <p:sp>
        <p:nvSpPr>
          <p:cNvPr id="247" name="Google Shape;247;p4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63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Какие этапы жизненного цикла программной системы вы знаете?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Предоставьте не менее 5-ти.</a:t>
            </a:r>
            <a:endParaRPr sz="2100"/>
          </a:p>
        </p:txBody>
      </p:sp>
      <p:sp>
        <p:nvSpPr>
          <p:cNvPr id="253" name="Google Shape;253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